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9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45.png" ContentType="image/png"/>
  <Override PartName="/ppt/media/image20.png" ContentType="image/png"/>
  <Override PartName="/ppt/media/image46.png" ContentType="image/png"/>
  <Override PartName="/ppt/media/image21.png" ContentType="image/png"/>
  <Override PartName="/ppt/media/image47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11.png" ContentType="image/png"/>
  <Override PartName="/ppt/media/image36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32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34851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575532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12153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34851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575532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4851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75532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12153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4851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575532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34851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75532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12153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body"/>
          </p:nvPr>
        </p:nvSpPr>
        <p:spPr>
          <a:xfrm>
            <a:off x="34851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 type="body"/>
          </p:nvPr>
        </p:nvSpPr>
        <p:spPr>
          <a:xfrm>
            <a:off x="575532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ubTitle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34851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575532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 type="body"/>
          </p:nvPr>
        </p:nvSpPr>
        <p:spPr>
          <a:xfrm>
            <a:off x="12153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6"/>
          <p:cNvSpPr>
            <a:spLocks noGrp="1"/>
          </p:cNvSpPr>
          <p:nvPr>
            <p:ph type="body"/>
          </p:nvPr>
        </p:nvSpPr>
        <p:spPr>
          <a:xfrm>
            <a:off x="34851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7"/>
          <p:cNvSpPr>
            <a:spLocks noGrp="1"/>
          </p:cNvSpPr>
          <p:nvPr>
            <p:ph type="body"/>
          </p:nvPr>
        </p:nvSpPr>
        <p:spPr>
          <a:xfrm>
            <a:off x="575532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subTitle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5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348516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5755320" y="250128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 type="body"/>
          </p:nvPr>
        </p:nvSpPr>
        <p:spPr>
          <a:xfrm>
            <a:off x="12153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6"/>
          <p:cNvSpPr>
            <a:spLocks noGrp="1"/>
          </p:cNvSpPr>
          <p:nvPr>
            <p:ph type="body"/>
          </p:nvPr>
        </p:nvSpPr>
        <p:spPr>
          <a:xfrm>
            <a:off x="348516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7"/>
          <p:cNvSpPr>
            <a:spLocks noGrp="1"/>
          </p:cNvSpPr>
          <p:nvPr>
            <p:ph type="body"/>
          </p:nvPr>
        </p:nvSpPr>
        <p:spPr>
          <a:xfrm>
            <a:off x="5755320" y="3072600"/>
            <a:ext cx="21614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655160" y="307260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53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55160" y="2501280"/>
            <a:ext cx="327564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215360" y="3072600"/>
            <a:ext cx="6712920" cy="521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00280" y="1360440"/>
            <a:ext cx="5807160" cy="15462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6897600" y="619992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7454520" y="563868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8827560" y="4597560"/>
            <a:ext cx="75600" cy="756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8677080" y="657792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2972160" y="63324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579600" y="337356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311760" y="791640"/>
            <a:ext cx="126720" cy="12672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626400" y="1339920"/>
            <a:ext cx="253440" cy="253440"/>
          </a:xfrm>
          <a:prstGeom prst="ellipse">
            <a:avLst/>
          </a:prstGeom>
          <a:noFill/>
          <a:ln w="19080">
            <a:solidFill>
              <a:srgbClr val="0091e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8104680" y="4962960"/>
            <a:ext cx="189720" cy="190080"/>
          </a:xfrm>
          <a:prstGeom prst="ellipse">
            <a:avLst/>
          </a:prstGeom>
          <a:noFill/>
          <a:ln w="19080">
            <a:solidFill>
              <a:srgbClr val="0091e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8803800" y="5654520"/>
            <a:ext cx="189720" cy="190080"/>
          </a:xfrm>
          <a:prstGeom prst="ellipse">
            <a:avLst/>
          </a:prstGeom>
          <a:noFill/>
          <a:ln w="19080">
            <a:solidFill>
              <a:srgbClr val="0091e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196200" y="1990800"/>
            <a:ext cx="75600" cy="756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1738080" y="271440"/>
            <a:ext cx="253440" cy="253440"/>
          </a:xfrm>
          <a:prstGeom prst="ellipse">
            <a:avLst/>
          </a:prstGeom>
          <a:noFill/>
          <a:ln w="19080">
            <a:solidFill>
              <a:srgbClr val="0091e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771480" y="2504520"/>
            <a:ext cx="75600" cy="756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CustomShape 15"/>
          <p:cNvSpPr/>
          <p:nvPr/>
        </p:nvSpPr>
        <p:spPr>
          <a:xfrm>
            <a:off x="4271760" y="474840"/>
            <a:ext cx="75600" cy="756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CustomShape 16"/>
          <p:cNvSpPr/>
          <p:nvPr/>
        </p:nvSpPr>
        <p:spPr>
          <a:xfrm>
            <a:off x="7729200" y="6127560"/>
            <a:ext cx="253440" cy="253800"/>
          </a:xfrm>
          <a:prstGeom prst="ellipse">
            <a:avLst/>
          </a:prstGeom>
          <a:noFill/>
          <a:ln w="19080">
            <a:solidFill>
              <a:srgbClr val="0091e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PlaceHolder 1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ldNum"/>
          </p:nvPr>
        </p:nvSpPr>
        <p:spPr>
          <a:xfrm>
            <a:off x="7903080" y="6333120"/>
            <a:ext cx="1049760" cy="5245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1B80E0A5-5C36-4044-92A7-3B8818B35AB0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SircleAI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546200" y="2035080"/>
            <a:ext cx="5832360" cy="15462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86240" y="410760"/>
            <a:ext cx="7571520" cy="9367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786240" y="1600200"/>
            <a:ext cx="3674880" cy="496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82520" y="1600200"/>
            <a:ext cx="3674880" cy="496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sldNum"/>
          </p:nvPr>
        </p:nvSpPr>
        <p:spPr>
          <a:xfrm>
            <a:off x="7589520" y="6333120"/>
            <a:ext cx="1363320" cy="5245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C6DFDF73-B65E-40CE-B239-AD5EFAC5655B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SircleAI</a:t>
            </a:r>
            <a:endParaRPr b="0" lang="en-US" sz="13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30;p4" descr=""/>
          <p:cNvPicPr/>
          <p:nvPr/>
        </p:nvPicPr>
        <p:blipFill>
          <a:blip r:embed="rId3"/>
          <a:stretch/>
        </p:blipFill>
        <p:spPr>
          <a:xfrm rot="10800000">
            <a:off x="9137880" y="6858000"/>
            <a:ext cx="9131760" cy="6857640"/>
          </a:xfrm>
          <a:prstGeom prst="rect">
            <a:avLst/>
          </a:prstGeom>
          <a:ln>
            <a:noFill/>
          </a:ln>
        </p:spPr>
      </p:pic>
      <p:sp>
        <p:nvSpPr>
          <p:cNvPr id="171" name="PlaceHolder 1"/>
          <p:cNvSpPr>
            <a:spLocks noGrp="1"/>
          </p:cNvSpPr>
          <p:nvPr>
            <p:ph type="body"/>
          </p:nvPr>
        </p:nvSpPr>
        <p:spPr>
          <a:xfrm>
            <a:off x="1215360" y="2501280"/>
            <a:ext cx="67129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2" name="Group 2"/>
          <p:cNvGrpSpPr/>
          <p:nvPr/>
        </p:nvGrpSpPr>
        <p:grpSpPr>
          <a:xfrm>
            <a:off x="3593520" y="1074240"/>
            <a:ext cx="1956960" cy="1092960"/>
            <a:chOff x="3593520" y="1074240"/>
            <a:chExt cx="1956960" cy="1092960"/>
          </a:xfrm>
        </p:grpSpPr>
        <p:sp>
          <p:nvSpPr>
            <p:cNvPr id="173" name="CustomShape 3"/>
            <p:cNvSpPr/>
            <p:nvPr/>
          </p:nvSpPr>
          <p:spPr>
            <a:xfrm>
              <a:off x="3593520" y="1186200"/>
              <a:ext cx="1956960" cy="871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/>
            <a:p>
              <a:pPr algn="ctr">
                <a:lnSpc>
                  <a:spcPct val="100000"/>
                </a:lnSpc>
              </a:pPr>
              <a:r>
                <a:rPr b="1" lang="en-US" sz="6000" spc="-1" strike="noStrike">
                  <a:solidFill>
                    <a:srgbClr val="0091ea"/>
                  </a:solidFill>
                  <a:latin typeface="Source Sans Pro"/>
                  <a:ea typeface="Source Sans Pro"/>
                </a:rPr>
                <a:t>“</a:t>
              </a:r>
              <a:endParaRPr b="0" lang="en-US" sz="6000" spc="-1" strike="noStrike">
                <a:latin typeface="Arial"/>
              </a:endParaRPr>
            </a:p>
          </p:txBody>
        </p:sp>
        <p:sp>
          <p:nvSpPr>
            <p:cNvPr id="174" name="CustomShape 4"/>
            <p:cNvSpPr/>
            <p:nvPr/>
          </p:nvSpPr>
          <p:spPr>
            <a:xfrm>
              <a:off x="4025520" y="1074240"/>
              <a:ext cx="1092960" cy="1092960"/>
            </a:xfrm>
            <a:prstGeom prst="ellipse">
              <a:avLst/>
            </a:prstGeom>
            <a:noFill/>
            <a:ln w="9360">
              <a:solidFill>
                <a:srgbClr val="cfd8dc"/>
              </a:solidFill>
              <a:custDash>
                <a:ds d="500000" sp="400000"/>
              </a:custDash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CustomShape 5"/>
            <p:cNvSpPr/>
            <p:nvPr/>
          </p:nvSpPr>
          <p:spPr>
            <a:xfrm>
              <a:off x="4190760" y="1239480"/>
              <a:ext cx="762120" cy="762120"/>
            </a:xfrm>
            <a:prstGeom prst="ellipse">
              <a:avLst/>
            </a:prstGeom>
            <a:noFill/>
            <a:ln w="19080">
              <a:solidFill>
                <a:srgbClr val="cfd8d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6" name="CustomShape 6"/>
          <p:cNvSpPr/>
          <p:nvPr/>
        </p:nvSpPr>
        <p:spPr>
          <a:xfrm>
            <a:off x="3742200" y="871920"/>
            <a:ext cx="443160" cy="362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cfd8d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7"/>
          <p:cNvSpPr/>
          <p:nvPr/>
        </p:nvSpPr>
        <p:spPr>
          <a:xfrm rot="10800000">
            <a:off x="4572000" y="1074240"/>
            <a:ext cx="456840" cy="804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cfd8d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8"/>
          <p:cNvSpPr/>
          <p:nvPr/>
        </p:nvSpPr>
        <p:spPr>
          <a:xfrm flipH="1" rot="10800000">
            <a:off x="4841280" y="1101960"/>
            <a:ext cx="94680" cy="348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cfd8d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PlaceHolder 9"/>
          <p:cNvSpPr>
            <a:spLocks noGrp="1"/>
          </p:cNvSpPr>
          <p:nvPr>
            <p:ph type="sldNum"/>
          </p:nvPr>
        </p:nvSpPr>
        <p:spPr>
          <a:xfrm>
            <a:off x="0" y="6333120"/>
            <a:ext cx="9143640" cy="52452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21625043-01A8-45CF-91DE-CAB984A8CC94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SircleAI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180" name="PlaceHolder 10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4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4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4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4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4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4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4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4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4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4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4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4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40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40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40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40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40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40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1280160" y="1920240"/>
            <a:ext cx="5832360" cy="655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91ea"/>
                </a:solidFill>
                <a:latin typeface="Roboto Slab"/>
                <a:ea typeface="Roboto Slab"/>
              </a:rPr>
              <a:t>SEBUAH PROJECT :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TextShape 2"/>
          <p:cNvSpPr txBox="1"/>
          <p:nvPr/>
        </p:nvSpPr>
        <p:spPr>
          <a:xfrm>
            <a:off x="1271880" y="2560320"/>
            <a:ext cx="7506360" cy="1046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30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PENERAPAN DAN ANALISA</a:t>
            </a:r>
            <a:endParaRPr b="0" lang="en-US" sz="30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30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ALGORITMA SEBAGAI NILAI UJIAN</a:t>
            </a:r>
            <a:endParaRPr b="0" lang="en-US" sz="30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30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AKHIR SEMESTER (UAS) DALAM MATA</a:t>
            </a:r>
            <a:endParaRPr b="0" lang="en-US" sz="30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30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KULIAH PEMBELAJARAN MESIN</a:t>
            </a:r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A5307C75-2F91-4CA7-8744-064F65927C00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41" name="" descr=""/>
          <p:cNvPicPr/>
          <p:nvPr/>
        </p:nvPicPr>
        <p:blipFill>
          <a:blip r:embed="rId1"/>
          <a:srcRect l="16977" t="46988" r="13018" b="12092"/>
          <a:stretch/>
        </p:blipFill>
        <p:spPr>
          <a:xfrm>
            <a:off x="914760" y="2103120"/>
            <a:ext cx="7223400" cy="372924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56255A26-8199-4272-AC0D-FB0D0C2791A6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44" name="" descr=""/>
          <p:cNvPicPr/>
          <p:nvPr/>
        </p:nvPicPr>
        <p:blipFill>
          <a:blip r:embed="rId1"/>
          <a:srcRect l="56177" t="49035" r="29641" b="10310"/>
          <a:stretch/>
        </p:blipFill>
        <p:spPr>
          <a:xfrm>
            <a:off x="182880" y="2377440"/>
            <a:ext cx="3017520" cy="301752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2"/>
          <a:srcRect l="55698" t="43607" r="34298" b="6580"/>
          <a:stretch/>
        </p:blipFill>
        <p:spPr>
          <a:xfrm>
            <a:off x="3265920" y="2377440"/>
            <a:ext cx="2311920" cy="2852640"/>
          </a:xfrm>
          <a:prstGeom prst="rect">
            <a:avLst/>
          </a:prstGeom>
          <a:ln>
            <a:noFill/>
          </a:ln>
        </p:spPr>
      </p:pic>
      <p:pic>
        <p:nvPicPr>
          <p:cNvPr id="246" name="" descr=""/>
          <p:cNvPicPr/>
          <p:nvPr/>
        </p:nvPicPr>
        <p:blipFill>
          <a:blip r:embed="rId3"/>
          <a:srcRect l="56279" t="42525" r="35874" b="20271"/>
          <a:stretch/>
        </p:blipFill>
        <p:spPr>
          <a:xfrm>
            <a:off x="5815440" y="2377800"/>
            <a:ext cx="2468520" cy="292572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9CB8BD21-4528-4351-9E4A-290B674801DD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4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CN #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0" name="" descr=""/>
          <p:cNvPicPr/>
          <p:nvPr/>
        </p:nvPicPr>
        <p:blipFill>
          <a:blip r:embed="rId1"/>
          <a:stretch/>
        </p:blipFill>
        <p:spPr>
          <a:xfrm>
            <a:off x="347040" y="1719360"/>
            <a:ext cx="5413680" cy="4407120"/>
          </a:xfrm>
          <a:prstGeom prst="rect">
            <a:avLst/>
          </a:prstGeom>
          <a:ln>
            <a:noFill/>
          </a:ln>
        </p:spPr>
      </p:pic>
      <p:pic>
        <p:nvPicPr>
          <p:cNvPr id="251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52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0915890E-B4F1-4F92-BAA4-7E6990379F08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54" name="" descr=""/>
          <p:cNvPicPr/>
          <p:nvPr/>
        </p:nvPicPr>
        <p:blipFill>
          <a:blip r:embed="rId1"/>
          <a:stretch/>
        </p:blipFill>
        <p:spPr>
          <a:xfrm rot="5395200">
            <a:off x="413280" y="783360"/>
            <a:ext cx="5440680" cy="6260040"/>
          </a:xfrm>
          <a:prstGeom prst="rect">
            <a:avLst/>
          </a:prstGeom>
          <a:ln>
            <a:noFill/>
          </a:ln>
        </p:spPr>
      </p:pic>
      <p:sp>
        <p:nvSpPr>
          <p:cNvPr id="255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Penerima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6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329801F5-C68A-4955-B3E5-CF3B91BAD0A2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5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Perusahaan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0" name="" descr=""/>
          <p:cNvPicPr/>
          <p:nvPr/>
        </p:nvPicPr>
        <p:blipFill>
          <a:blip r:embed="rId1"/>
          <a:stretch/>
        </p:blipFill>
        <p:spPr>
          <a:xfrm rot="5391600">
            <a:off x="718560" y="550800"/>
            <a:ext cx="5162400" cy="655524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3511B07F-3550-4523-BBBA-D39383084EEB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64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Wilayah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5" name="" descr=""/>
          <p:cNvPicPr/>
          <p:nvPr/>
        </p:nvPicPr>
        <p:blipFill>
          <a:blip r:embed="rId1"/>
          <a:stretch/>
        </p:blipFill>
        <p:spPr>
          <a:xfrm rot="5383200">
            <a:off x="593640" y="644760"/>
            <a:ext cx="5487120" cy="6648120"/>
          </a:xfrm>
          <a:prstGeom prst="rect">
            <a:avLst/>
          </a:prstGeom>
          <a:ln>
            <a:noFill/>
          </a:ln>
        </p:spPr>
      </p:pic>
      <p:pic>
        <p:nvPicPr>
          <p:cNvPr id="266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B3FA8A43-29F5-4E2C-8C52-F4043C73A3DC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6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Alamat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 rot="5409600">
            <a:off x="933840" y="636120"/>
            <a:ext cx="4725000" cy="6579720"/>
          </a:xfrm>
          <a:prstGeom prst="rect">
            <a:avLst/>
          </a:prstGeom>
          <a:ln>
            <a:noFill/>
          </a:ln>
        </p:spPr>
      </p:pic>
      <p:pic>
        <p:nvPicPr>
          <p:cNvPr id="271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6A67BD60-6D4F-47C4-97B2-9425ED8EF05F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74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Isi Kiriman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5" name="" descr=""/>
          <p:cNvPicPr/>
          <p:nvPr/>
        </p:nvPicPr>
        <p:blipFill>
          <a:blip r:embed="rId1"/>
          <a:stretch/>
        </p:blipFill>
        <p:spPr>
          <a:xfrm rot="5383200">
            <a:off x="526320" y="1625400"/>
            <a:ext cx="5439240" cy="4819680"/>
          </a:xfrm>
          <a:prstGeom prst="rect">
            <a:avLst/>
          </a:prstGeom>
          <a:ln>
            <a:noFill/>
          </a:ln>
        </p:spPr>
      </p:pic>
      <p:pic>
        <p:nvPicPr>
          <p:cNvPr id="276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E13AE5CF-F815-48E3-B5C8-D86016F75711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7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Biaya Kirim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tretch/>
        </p:blipFill>
        <p:spPr>
          <a:xfrm rot="5375400">
            <a:off x="426600" y="1645560"/>
            <a:ext cx="5699160" cy="4643640"/>
          </a:xfrm>
          <a:prstGeom prst="rect">
            <a:avLst/>
          </a:prstGeom>
          <a:ln>
            <a:noFill/>
          </a:ln>
        </p:spPr>
      </p:pic>
      <p:pic>
        <p:nvPicPr>
          <p:cNvPr id="281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10052DC2-D18E-4C99-A604-61DD788FDF1C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84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Diskon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85" name="" descr=""/>
          <p:cNvPicPr/>
          <p:nvPr/>
        </p:nvPicPr>
        <p:blipFill>
          <a:blip r:embed="rId1"/>
          <a:stretch/>
        </p:blipFill>
        <p:spPr>
          <a:xfrm>
            <a:off x="792000" y="2286000"/>
            <a:ext cx="4877280" cy="4114800"/>
          </a:xfrm>
          <a:prstGeom prst="rect">
            <a:avLst/>
          </a:prstGeom>
          <a:ln>
            <a:noFill/>
          </a:ln>
        </p:spPr>
      </p:pic>
      <p:pic>
        <p:nvPicPr>
          <p:cNvPr id="286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Panduan Pengerjaan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TextShape 2"/>
          <p:cNvSpPr txBox="1"/>
          <p:nvPr/>
        </p:nvSpPr>
        <p:spPr>
          <a:xfrm>
            <a:off x="694800" y="1463040"/>
            <a:ext cx="7992000" cy="4327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63360">
              <a:lnSpc>
                <a:spcPct val="100000"/>
              </a:lnSpc>
              <a:spcBef>
                <a:spcPts val="601"/>
              </a:spcBef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934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b="0" lang="en-US" sz="2600" spc="-1" strike="noStrike">
                <a:solidFill>
                  <a:srgbClr val="263238"/>
                </a:solidFill>
                <a:latin typeface="Source Sans Pro"/>
                <a:ea typeface="Source Sans Pro"/>
              </a:rPr>
              <a:t>Setiap kelompok wajib memilih 2 algoritma/metode/approach.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934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b="0" lang="en-US" sz="2600" spc="-1" strike="noStrike">
                <a:solidFill>
                  <a:srgbClr val="263238"/>
                </a:solidFill>
                <a:latin typeface="Source Sans Pro"/>
                <a:ea typeface="Source Sans Pro"/>
              </a:rPr>
              <a:t>Mahasiswa boleh hanya membandingkan atau melakukan optimasi/kombinasi anatar algoritma.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934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b="0" lang="en-US" sz="2600" spc="-1" strike="noStrike">
                <a:solidFill>
                  <a:srgbClr val="263238"/>
                </a:solidFill>
                <a:latin typeface="Source Sans Pro"/>
                <a:ea typeface="Source Sans Pro"/>
              </a:rPr>
              <a:t>Algortima yang telah dibandingkan/ optimasi/ kombinasi dapat diukur dengan metodel/ evaluasi (Akurasi dan RMSE).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TextShape 3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9EDC5AE5-38E7-4005-9A26-446CE93116C6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Intro</a:t>
            </a:r>
            <a:endParaRPr b="0" lang="en-US" sz="1300" spc="-1" strike="noStrike"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95A36932-21E8-45F9-92C1-CF751FFC44E9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8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SP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1"/>
          <a:stretch/>
        </p:blipFill>
        <p:spPr>
          <a:xfrm>
            <a:off x="624240" y="2079720"/>
            <a:ext cx="4953600" cy="4229640"/>
          </a:xfrm>
          <a:prstGeom prst="rect">
            <a:avLst/>
          </a:prstGeom>
          <a:ln>
            <a:noFill/>
          </a:ln>
        </p:spPr>
      </p:pic>
      <p:pic>
        <p:nvPicPr>
          <p:cNvPr id="291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5E38817D-49DD-4BEC-BF94-1BEE49CAF1D1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94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Sample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Total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95" name="" descr=""/>
          <p:cNvPicPr/>
          <p:nvPr/>
        </p:nvPicPr>
        <p:blipFill>
          <a:blip r:embed="rId1"/>
          <a:stretch/>
        </p:blipFill>
        <p:spPr>
          <a:xfrm rot="5386800">
            <a:off x="214560" y="1862280"/>
            <a:ext cx="5286960" cy="4321800"/>
          </a:xfrm>
          <a:prstGeom prst="rect">
            <a:avLst/>
          </a:prstGeom>
          <a:ln>
            <a:noFill/>
          </a:ln>
        </p:spPr>
      </p:pic>
      <p:pic>
        <p:nvPicPr>
          <p:cNvPr id="296" name="" descr=""/>
          <p:cNvPicPr/>
          <p:nvPr/>
        </p:nvPicPr>
        <p:blipFill>
          <a:blip r:embed="rId2"/>
          <a:srcRect l="56279" t="42525" r="35874" b="20271"/>
          <a:stretch/>
        </p:blipFill>
        <p:spPr>
          <a:xfrm>
            <a:off x="6675120" y="3566880"/>
            <a:ext cx="216000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FECD2A87-AB58-4B59-BD83-C87A51EF629F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299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Desc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Total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0" name="" descr=""/>
          <p:cNvPicPr/>
          <p:nvPr/>
        </p:nvPicPr>
        <p:blipFill>
          <a:blip r:embed="rId1"/>
          <a:srcRect l="0" t="0" r="0" b="8613"/>
          <a:stretch/>
        </p:blipFill>
        <p:spPr>
          <a:xfrm>
            <a:off x="548640" y="1347480"/>
            <a:ext cx="3931920" cy="2372400"/>
          </a:xfrm>
          <a:prstGeom prst="rect">
            <a:avLst/>
          </a:prstGeom>
          <a:ln>
            <a:noFill/>
          </a:ln>
        </p:spPr>
      </p:pic>
      <p:pic>
        <p:nvPicPr>
          <p:cNvPr id="301" name="" descr=""/>
          <p:cNvPicPr/>
          <p:nvPr/>
        </p:nvPicPr>
        <p:blipFill>
          <a:blip r:embed="rId2"/>
          <a:stretch/>
        </p:blipFill>
        <p:spPr>
          <a:xfrm>
            <a:off x="715320" y="3720240"/>
            <a:ext cx="4771080" cy="3137760"/>
          </a:xfrm>
          <a:prstGeom prst="rect">
            <a:avLst/>
          </a:prstGeom>
          <a:ln>
            <a:noFill/>
          </a:ln>
        </p:spPr>
      </p:pic>
      <p:pic>
        <p:nvPicPr>
          <p:cNvPr id="302" name="" descr=""/>
          <p:cNvPicPr/>
          <p:nvPr/>
        </p:nvPicPr>
        <p:blipFill>
          <a:blip r:embed="rId3"/>
          <a:srcRect l="60300" t="41550" r="28899" b="25709"/>
          <a:stretch/>
        </p:blipFill>
        <p:spPr>
          <a:xfrm>
            <a:off x="6583680" y="3474720"/>
            <a:ext cx="2468520" cy="2468880"/>
          </a:xfrm>
          <a:prstGeom prst="rect">
            <a:avLst/>
          </a:prstGeom>
          <a:ln>
            <a:noFill/>
          </a:ln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2377440" y="3459600"/>
            <a:ext cx="5009400" cy="655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91ea"/>
                </a:solidFill>
                <a:latin typeface="Roboto Slab"/>
                <a:ea typeface="Roboto Slab"/>
              </a:rPr>
              <a:t>Prepocessing Data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CA6B377A-9EEC-4FBE-BE0E-C322AA48A2BB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306" name="" descr=""/>
          <p:cNvPicPr/>
          <p:nvPr/>
        </p:nvPicPr>
        <p:blipFill>
          <a:blip r:embed="rId1"/>
          <a:srcRect l="21781" t="48932" r="23552" b="29877"/>
          <a:stretch/>
        </p:blipFill>
        <p:spPr>
          <a:xfrm>
            <a:off x="1737360" y="4114800"/>
            <a:ext cx="7315200" cy="2192040"/>
          </a:xfrm>
          <a:prstGeom prst="rect">
            <a:avLst/>
          </a:prstGeom>
          <a:ln>
            <a:noFill/>
          </a:ln>
        </p:spPr>
      </p:pic>
      <p:pic>
        <p:nvPicPr>
          <p:cNvPr id="307" name="" descr=""/>
          <p:cNvPicPr/>
          <p:nvPr/>
        </p:nvPicPr>
        <p:blipFill>
          <a:blip r:embed="rId2"/>
          <a:srcRect l="20998" t="49798" r="54997" b="25290"/>
          <a:stretch/>
        </p:blipFill>
        <p:spPr>
          <a:xfrm>
            <a:off x="365760" y="1737360"/>
            <a:ext cx="3762720" cy="2194560"/>
          </a:xfrm>
          <a:prstGeom prst="rect">
            <a:avLst/>
          </a:prstGeom>
          <a:ln>
            <a:noFill/>
          </a:ln>
        </p:spPr>
      </p:pic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FD67BEE7-212E-427A-BFB0-4B400C7B5245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</a:t>
            </a:r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Prepo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310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Desc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Perusahaan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1" name="" descr=""/>
          <p:cNvPicPr/>
          <p:nvPr/>
        </p:nvPicPr>
        <p:blipFill>
          <a:blip r:embed="rId1"/>
          <a:stretch/>
        </p:blipFill>
        <p:spPr>
          <a:xfrm>
            <a:off x="792000" y="1927440"/>
            <a:ext cx="4877280" cy="4656240"/>
          </a:xfrm>
          <a:prstGeom prst="rect">
            <a:avLst/>
          </a:prstGeom>
          <a:ln>
            <a:noFill/>
          </a:ln>
        </p:spPr>
      </p:pic>
      <p:pic>
        <p:nvPicPr>
          <p:cNvPr id="312" name="" descr=""/>
          <p:cNvPicPr/>
          <p:nvPr/>
        </p:nvPicPr>
        <p:blipFill>
          <a:blip r:embed="rId2"/>
          <a:srcRect l="22450" t="48770" r="63015" b="29877"/>
          <a:stretch/>
        </p:blipFill>
        <p:spPr>
          <a:xfrm>
            <a:off x="6492240" y="3749400"/>
            <a:ext cx="2103120" cy="1737000"/>
          </a:xfrm>
          <a:prstGeom prst="rect">
            <a:avLst/>
          </a:prstGeom>
          <a:ln>
            <a:noFill/>
          </a:ln>
        </p:spPr>
      </p:pic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6F177F39-856D-4C65-9A99-2F1C0583DFE0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</a:t>
            </a:r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Prepo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315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Desc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Isi Kiriman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6" name="" descr=""/>
          <p:cNvPicPr/>
          <p:nvPr/>
        </p:nvPicPr>
        <p:blipFill>
          <a:blip r:embed="rId1"/>
          <a:srcRect l="22450" t="48770" r="63015" b="29877"/>
          <a:stretch/>
        </p:blipFill>
        <p:spPr>
          <a:xfrm>
            <a:off x="6492240" y="3749400"/>
            <a:ext cx="2103120" cy="1737000"/>
          </a:xfrm>
          <a:prstGeom prst="rect">
            <a:avLst/>
          </a:prstGeom>
          <a:ln>
            <a:noFill/>
          </a:ln>
        </p:spPr>
      </p:pic>
      <p:pic>
        <p:nvPicPr>
          <p:cNvPr id="317" name="" descr=""/>
          <p:cNvPicPr/>
          <p:nvPr/>
        </p:nvPicPr>
        <p:blipFill>
          <a:blip r:embed="rId2"/>
          <a:stretch/>
        </p:blipFill>
        <p:spPr>
          <a:xfrm>
            <a:off x="551880" y="1920240"/>
            <a:ext cx="5025960" cy="4206240"/>
          </a:xfrm>
          <a:prstGeom prst="rect">
            <a:avLst/>
          </a:prstGeom>
          <a:ln>
            <a:noFill/>
          </a:ln>
        </p:spPr>
      </p:pic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37028CB6-F55C-4390-A3FF-1638B30AF081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</a:t>
            </a:r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Prepo</a:t>
            </a:r>
            <a:endParaRPr b="0" lang="en-US" sz="1300" spc="-1" strike="noStrike">
              <a:latin typeface="Times New Roman"/>
            </a:endParaRPr>
          </a:p>
        </p:txBody>
      </p:sp>
      <p:sp>
        <p:nvSpPr>
          <p:cNvPr id="320" name="TextShape 3"/>
          <p:cNvSpPr txBox="1"/>
          <p:nvPr/>
        </p:nvSpPr>
        <p:spPr>
          <a:xfrm>
            <a:off x="6492240" y="2468880"/>
            <a:ext cx="2842920" cy="301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Desc Data pada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0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Kolom : </a:t>
            </a:r>
            <a:endParaRPr b="0" lang="en-US" sz="1800" spc="-1" strike="noStrike">
              <a:latin typeface="Arial"/>
            </a:endParaRPr>
          </a:p>
          <a:p>
            <a:pPr marL="457200" indent="-418680">
              <a:lnSpc>
                <a:spcPct val="100000"/>
              </a:lnSpc>
            </a:pPr>
            <a:r>
              <a:rPr b="1" lang="en-US" sz="1800" spc="-1" strike="noStrike">
                <a:solidFill>
                  <a:srgbClr val="607d8b"/>
                </a:solidFill>
                <a:latin typeface="Source Sans Pro"/>
                <a:ea typeface="Source Sans Pro"/>
              </a:rPr>
              <a:t>Wilayah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1" name="" descr=""/>
          <p:cNvPicPr/>
          <p:nvPr/>
        </p:nvPicPr>
        <p:blipFill>
          <a:blip r:embed="rId1"/>
          <a:srcRect l="22450" t="48770" r="63015" b="29877"/>
          <a:stretch/>
        </p:blipFill>
        <p:spPr>
          <a:xfrm>
            <a:off x="6492240" y="3749400"/>
            <a:ext cx="2103120" cy="1737000"/>
          </a:xfrm>
          <a:prstGeom prst="rect">
            <a:avLst/>
          </a:prstGeom>
          <a:ln>
            <a:noFill/>
          </a:ln>
        </p:spPr>
      </p:pic>
      <p:pic>
        <p:nvPicPr>
          <p:cNvPr id="322" name="" descr=""/>
          <p:cNvPicPr/>
          <p:nvPr/>
        </p:nvPicPr>
        <p:blipFill>
          <a:blip r:embed="rId2"/>
          <a:stretch/>
        </p:blipFill>
        <p:spPr>
          <a:xfrm>
            <a:off x="257400" y="1645920"/>
            <a:ext cx="5777640" cy="5182560"/>
          </a:xfrm>
          <a:prstGeom prst="rect">
            <a:avLst/>
          </a:prstGeom>
          <a:ln>
            <a:noFill/>
          </a:ln>
        </p:spPr>
      </p:pic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63F4BF8A-6817-484B-BD38-90814714FB9A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</a:t>
            </a:r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Prepo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325" name="" descr=""/>
          <p:cNvPicPr/>
          <p:nvPr/>
        </p:nvPicPr>
        <p:blipFill>
          <a:blip r:embed="rId1"/>
          <a:stretch/>
        </p:blipFill>
        <p:spPr>
          <a:xfrm>
            <a:off x="1188720" y="1347480"/>
            <a:ext cx="6492240" cy="5172120"/>
          </a:xfrm>
          <a:prstGeom prst="rect">
            <a:avLst/>
          </a:prstGeom>
          <a:ln>
            <a:noFill/>
          </a:ln>
        </p:spPr>
      </p:pic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Prepocessing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3FA8AB10-6382-4AB6-8EA4-9297FCBD55DF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Prepo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328" name="" descr=""/>
          <p:cNvPicPr/>
          <p:nvPr/>
        </p:nvPicPr>
        <p:blipFill>
          <a:blip r:embed="rId1"/>
          <a:srcRect l="21977" t="52328" r="45017" b="26319"/>
          <a:stretch/>
        </p:blipFill>
        <p:spPr>
          <a:xfrm>
            <a:off x="822960" y="2468880"/>
            <a:ext cx="7544520" cy="274284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Pengerjaan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694800" y="1463040"/>
            <a:ext cx="7992000" cy="4327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63360">
              <a:lnSpc>
                <a:spcPct val="100000"/>
              </a:lnSpc>
              <a:spcBef>
                <a:spcPts val="601"/>
              </a:spcBef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934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b="0" lang="en-US" sz="2600" spc="-1" strike="noStrike">
                <a:solidFill>
                  <a:srgbClr val="263238"/>
                </a:solidFill>
                <a:latin typeface="Source Sans Pro"/>
                <a:ea typeface="Source Sans Pro"/>
              </a:rPr>
              <a:t>Cluster Data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934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b="0" lang="en-US" sz="2600" spc="-1" strike="noStrike">
                <a:solidFill>
                  <a:srgbClr val="263238"/>
                </a:solidFill>
                <a:latin typeface="Source Sans Pro"/>
                <a:ea typeface="Source Sans Pro"/>
              </a:rPr>
              <a:t>Membandingkan algortima untuk model klasifikasi untuk isi kiriman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TextShape 3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445BB9E0-BC4D-4FB4-AAEC-876C3FF3329A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Intro</a:t>
            </a:r>
            <a:endParaRPr b="0" lang="en-US" sz="1300" spc="-1" strike="noStrike"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Shape 1"/>
          <p:cNvSpPr txBox="1"/>
          <p:nvPr/>
        </p:nvSpPr>
        <p:spPr>
          <a:xfrm>
            <a:off x="2377440" y="3459600"/>
            <a:ext cx="5009400" cy="1020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Permodelan Klasifikasi (Isi Kiriman)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Hasil Permodelan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30CDA623-24C5-4F84-A280-9728D1259F8D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Hasil</a:t>
            </a:r>
            <a:endParaRPr b="0" lang="en-US" sz="1300" spc="-1" strike="noStrike">
              <a:latin typeface="Times New Roman"/>
            </a:endParaRPr>
          </a:p>
        </p:txBody>
      </p:sp>
      <p:graphicFrame>
        <p:nvGraphicFramePr>
          <p:cNvPr id="332" name="Table 3"/>
          <p:cNvGraphicFramePr/>
          <p:nvPr/>
        </p:nvGraphicFramePr>
        <p:xfrm>
          <a:off x="1423440" y="2142720"/>
          <a:ext cx="6105240" cy="3536640"/>
        </p:xfrm>
        <a:graphic>
          <a:graphicData uri="http://schemas.openxmlformats.org/drawingml/2006/table">
            <a:tbl>
              <a:tblPr/>
              <a:tblGrid>
                <a:gridCol w="3052800"/>
                <a:gridCol w="3052800"/>
              </a:tblGrid>
              <a:tr h="349920"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Algorithm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Akurasi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MultinomialNB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0.42907801418439717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AdaBoostClassifier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0.7411347517730497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SVM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0.6843971631205674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SGDClassifier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0.5141843971631206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NearestCentroid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0.5851063829787234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DT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0.7163120567375887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53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solidFill>
                            <a:srgbClr val="eeeeee"/>
                          </a:solidFill>
                          <a:latin typeface="Arial"/>
                        </a:rPr>
                        <a:t>GradientBoostingClassifier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solidFill>
                            <a:srgbClr val="eeeeee"/>
                          </a:solidFill>
                          <a:latin typeface="Arial"/>
                        </a:rPr>
                        <a:t>0.7659574468085106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MLPClassifier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0.5141843971631206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RandomForestClassifier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0.7304964539007093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1215360" y="2501280"/>
            <a:ext cx="6712920" cy="1092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i="1" lang="en-US" sz="3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TERIMA KASIH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TextShape 2"/>
          <p:cNvSpPr txBox="1"/>
          <p:nvPr/>
        </p:nvSpPr>
        <p:spPr>
          <a:xfrm>
            <a:off x="0" y="6333120"/>
            <a:ext cx="914364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9DFBD906-2834-4F25-8627-BFDE14A8F41E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endParaRPr b="0" lang="en-US" sz="1300" spc="-1" strike="noStrike">
              <a:latin typeface="Times New Roman"/>
            </a:endParaRPr>
          </a:p>
        </p:txBody>
      </p:sp>
    </p:spTree>
  </p:cSld>
  <p:transition>
    <p:fade thruBlk="true"/>
  </p:transition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2286000" y="3383280"/>
            <a:ext cx="5009400" cy="655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Mengkluster Data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Batasan Pengerjaan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C2CFF21B-205F-448C-A946-9F997DA38177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Intro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1004400" y="2075760"/>
            <a:ext cx="7042320" cy="395928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Batasan Pengerjaan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1F0344F1-5117-49D2-8670-67CD6B214780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Intro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1012320" y="2103120"/>
            <a:ext cx="6942960" cy="390348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Batasan Pengerjaan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15ECDAF3-8F91-45AF-BCA1-919503F2527C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Intro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1"/>
          <a:stretch/>
        </p:blipFill>
        <p:spPr>
          <a:xfrm>
            <a:off x="829440" y="2103120"/>
            <a:ext cx="7279560" cy="409248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2377440" y="3459600"/>
            <a:ext cx="5009400" cy="655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91ea"/>
                </a:solidFill>
                <a:latin typeface="Roboto Slab"/>
                <a:ea typeface="Roboto Slab"/>
              </a:rPr>
              <a:t>Data yang Dipakai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786240" y="914400"/>
            <a:ext cx="7571520" cy="4330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91ea"/>
                </a:solidFill>
                <a:latin typeface="Roboto Slab"/>
                <a:ea typeface="Roboto Slab"/>
              </a:rPr>
              <a:t>Mengenai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TextShape 2"/>
          <p:cNvSpPr txBox="1"/>
          <p:nvPr/>
        </p:nvSpPr>
        <p:spPr>
          <a:xfrm>
            <a:off x="7589520" y="6333120"/>
            <a:ext cx="1363320" cy="524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fld id="{1CA3CE8F-502B-47FE-B626-C1D2716E24D2}" type="slidenum"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&lt;number&gt;</a:t>
            </a:fld>
            <a:r>
              <a:rPr b="1" lang="en-US" sz="1300" spc="-1" strike="noStrike">
                <a:solidFill>
                  <a:srgbClr val="0091ea"/>
                </a:solidFill>
                <a:latin typeface="Source Sans Pro"/>
                <a:ea typeface="Source Sans Pro"/>
              </a:rPr>
              <a:t> | Data</a:t>
            </a:r>
            <a:endParaRPr b="0" lang="en-US" sz="1300" spc="-1" strike="noStrike">
              <a:latin typeface="Times New Roman"/>
            </a:endParaRPr>
          </a:p>
        </p:txBody>
      </p:sp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>
            <a:off x="1645920" y="2194560"/>
            <a:ext cx="6215760" cy="349452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Sys64</dc:creator>
  <dc:description/>
  <dc:language>en-US</dc:language>
  <cp:lastModifiedBy/>
  <dcterms:modified xsi:type="dcterms:W3CDTF">2019-01-06T18:04:30Z</dcterms:modified>
  <cp:revision>13</cp:revision>
  <dc:subject/>
  <dc:title>This is your presentation title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1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